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4" r:id="rId5"/>
    <p:sldId id="263" r:id="rId6"/>
    <p:sldId id="271" r:id="rId7"/>
    <p:sldId id="272" r:id="rId8"/>
    <p:sldId id="258" r:id="rId9"/>
    <p:sldId id="275" r:id="rId10"/>
    <p:sldId id="259" r:id="rId11"/>
    <p:sldId id="260" r:id="rId12"/>
    <p:sldId id="261" r:id="rId13"/>
    <p:sldId id="266" r:id="rId14"/>
    <p:sldId id="267"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CNN Poll on Adolescent Phone Anxiety: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73325584124556"/>
          <c:y val="9.5510586495417313E-2"/>
          <c:w val="0.84516667318643379"/>
          <c:h val="0.64827203130328348"/>
        </c:manualLayout>
      </c:layout>
      <c:barChart>
        <c:barDir val="col"/>
        <c:grouping val="clustered"/>
        <c:varyColors val="0"/>
        <c:ser>
          <c:idx val="0"/>
          <c:order val="0"/>
          <c:tx>
            <c:strRef>
              <c:f>Sheet1!$B$1</c:f>
              <c:strCache>
                <c:ptCount val="1"/>
                <c:pt idx="0">
                  <c:v>Are my posts getting likes and comments?</c:v>
                </c:pt>
              </c:strCache>
            </c:strRef>
          </c:tx>
          <c:spPr>
            <a:solidFill>
              <a:schemeClr val="accent1"/>
            </a:solidFill>
            <a:ln>
              <a:noFill/>
            </a:ln>
            <a:effectLst/>
          </c:spPr>
          <c:invertIfNegative val="0"/>
          <c:cat>
            <c:strRef>
              <c:f>Sheet1!$A$2</c:f>
              <c:strCache>
                <c:ptCount val="1"/>
                <c:pt idx="0">
                  <c:v>Anxiety Measures</c:v>
                </c:pt>
              </c:strCache>
            </c:strRef>
          </c:cat>
          <c:val>
            <c:numRef>
              <c:f>Sheet1!$B$2</c:f>
              <c:numCache>
                <c:formatCode>0%</c:formatCode>
                <c:ptCount val="1"/>
                <c:pt idx="0">
                  <c:v>0.61</c:v>
                </c:pt>
              </c:numCache>
            </c:numRef>
          </c:val>
          <c:extLst>
            <c:ext xmlns:c16="http://schemas.microsoft.com/office/drawing/2014/chart" uri="{C3380CC4-5D6E-409C-BE32-E72D297353CC}">
              <c16:uniqueId val="{00000000-0E40-4B7A-A959-4BCB01DDECF7}"/>
            </c:ext>
          </c:extLst>
        </c:ser>
        <c:ser>
          <c:idx val="1"/>
          <c:order val="1"/>
          <c:tx>
            <c:strRef>
              <c:f>Sheet1!$C$1</c:f>
              <c:strCache>
                <c:ptCount val="1"/>
                <c:pt idx="0">
                  <c:v>Am I missing out on fun?</c:v>
                </c:pt>
              </c:strCache>
            </c:strRef>
          </c:tx>
          <c:spPr>
            <a:solidFill>
              <a:schemeClr val="accent3"/>
            </a:solidFill>
            <a:ln>
              <a:noFill/>
            </a:ln>
            <a:effectLst/>
          </c:spPr>
          <c:invertIfNegative val="0"/>
          <c:cat>
            <c:strRef>
              <c:f>Sheet1!$A$2</c:f>
              <c:strCache>
                <c:ptCount val="1"/>
                <c:pt idx="0">
                  <c:v>Anxiety Measures</c:v>
                </c:pt>
              </c:strCache>
            </c:strRef>
          </c:cat>
          <c:val>
            <c:numRef>
              <c:f>Sheet1!$C$2</c:f>
              <c:numCache>
                <c:formatCode>0%</c:formatCode>
                <c:ptCount val="1"/>
                <c:pt idx="0">
                  <c:v>0.36</c:v>
                </c:pt>
              </c:numCache>
            </c:numRef>
          </c:val>
          <c:extLst>
            <c:ext xmlns:c16="http://schemas.microsoft.com/office/drawing/2014/chart" uri="{C3380CC4-5D6E-409C-BE32-E72D297353CC}">
              <c16:uniqueId val="{00000001-0E40-4B7A-A959-4BCB01DDECF7}"/>
            </c:ext>
          </c:extLst>
        </c:ser>
        <c:ser>
          <c:idx val="2"/>
          <c:order val="2"/>
          <c:tx>
            <c:strRef>
              <c:f>Sheet1!$D$1</c:f>
              <c:strCache>
                <c:ptCount val="1"/>
                <c:pt idx="0">
                  <c:v>Are people saying mean things about me?</c:v>
                </c:pt>
              </c:strCache>
            </c:strRef>
          </c:tx>
          <c:spPr>
            <a:solidFill>
              <a:schemeClr val="accent5"/>
            </a:solidFill>
            <a:ln>
              <a:noFill/>
            </a:ln>
            <a:effectLst/>
          </c:spPr>
          <c:invertIfNegative val="0"/>
          <c:cat>
            <c:strRef>
              <c:f>Sheet1!$A$2</c:f>
              <c:strCache>
                <c:ptCount val="1"/>
                <c:pt idx="0">
                  <c:v>Anxiety Measures</c:v>
                </c:pt>
              </c:strCache>
            </c:strRef>
          </c:cat>
          <c:val>
            <c:numRef>
              <c:f>Sheet1!$D$2</c:f>
              <c:numCache>
                <c:formatCode>0%</c:formatCode>
                <c:ptCount val="1"/>
                <c:pt idx="0">
                  <c:v>0.21</c:v>
                </c:pt>
              </c:numCache>
            </c:numRef>
          </c:val>
          <c:extLst>
            <c:ext xmlns:c16="http://schemas.microsoft.com/office/drawing/2014/chart" uri="{C3380CC4-5D6E-409C-BE32-E72D297353CC}">
              <c16:uniqueId val="{00000002-0E40-4B7A-A959-4BCB01DDECF7}"/>
            </c:ext>
          </c:extLst>
        </c:ser>
        <c:dLbls>
          <c:showLegendKey val="0"/>
          <c:showVal val="0"/>
          <c:showCatName val="0"/>
          <c:showSerName val="0"/>
          <c:showPercent val="0"/>
          <c:showBubbleSize val="0"/>
        </c:dLbls>
        <c:gapWidth val="219"/>
        <c:overlap val="-27"/>
        <c:axId val="280832512"/>
        <c:axId val="280829888"/>
      </c:barChart>
      <c:catAx>
        <c:axId val="280832512"/>
        <c:scaling>
          <c:orientation val="minMax"/>
        </c:scaling>
        <c:delete val="1"/>
        <c:axPos val="b"/>
        <c:numFmt formatCode="General" sourceLinked="1"/>
        <c:majorTickMark val="none"/>
        <c:minorTickMark val="none"/>
        <c:tickLblPos val="nextTo"/>
        <c:crossAx val="280829888"/>
        <c:crosses val="autoZero"/>
        <c:auto val="1"/>
        <c:lblAlgn val="ctr"/>
        <c:lblOffset val="100"/>
        <c:noMultiLvlLbl val="0"/>
      </c:catAx>
      <c:valAx>
        <c:axId val="28082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of Adolescents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8325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6.5791453144297338E-2"/>
          <c:y val="0.78493487468953349"/>
          <c:w val="0.86415875446371193"/>
          <c:h val="0.201725657922838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232055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C71C64-1429-482C-93B2-601E80B89EFD}"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167582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211180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73543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161454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364024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114058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3796749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44829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163102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32031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C71C64-1429-482C-93B2-601E80B89EFD}"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257785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C71C64-1429-482C-93B2-601E80B89EFD}"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204182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25191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320704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4C71C64-1429-482C-93B2-601E80B89EFD}" type="datetimeFigureOut">
              <a:rPr lang="en-US" smtClean="0"/>
              <a:t>5/24/2018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88018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C71C64-1429-482C-93B2-601E80B89EFD}"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A5DC1-9DBE-40AB-AFA7-4D4A96290DAA}" type="slidenum">
              <a:rPr lang="en-US" smtClean="0"/>
              <a:t>‹#›</a:t>
            </a:fld>
            <a:endParaRPr lang="en-US"/>
          </a:p>
        </p:txBody>
      </p:sp>
    </p:spTree>
    <p:extLst>
      <p:ext uri="{BB962C8B-B14F-4D97-AF65-F5344CB8AC3E}">
        <p14:creationId xmlns:p14="http://schemas.microsoft.com/office/powerpoint/2010/main" val="215260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4C71C64-1429-482C-93B2-601E80B89EFD}" type="datetimeFigureOut">
              <a:rPr lang="en-US" smtClean="0"/>
              <a:t>5/24/2018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60A5DC1-9DBE-40AB-AFA7-4D4A96290DAA}" type="slidenum">
              <a:rPr lang="en-US" smtClean="0"/>
              <a:t>‹#›</a:t>
            </a:fld>
            <a:endParaRPr lang="en-US"/>
          </a:p>
        </p:txBody>
      </p:sp>
    </p:spTree>
    <p:extLst>
      <p:ext uri="{BB962C8B-B14F-4D97-AF65-F5344CB8AC3E}">
        <p14:creationId xmlns:p14="http://schemas.microsoft.com/office/powerpoint/2010/main" val="11222244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3719" y="2279072"/>
            <a:ext cx="8825658" cy="3329581"/>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Phones, </a:t>
            </a:r>
            <a:br>
              <a:rPr lang="en-US" dirty="0" smtClean="0"/>
            </a:br>
            <a:r>
              <a:rPr lang="en-US" dirty="0" smtClean="0"/>
              <a:t>Social Media, </a:t>
            </a:r>
            <a:br>
              <a:rPr lang="en-US" dirty="0" smtClean="0"/>
            </a:br>
            <a:r>
              <a:rPr lang="en-US" dirty="0" smtClean="0"/>
              <a:t>and Middle School:</a:t>
            </a:r>
            <a:br>
              <a:rPr lang="en-US" dirty="0" smtClean="0"/>
            </a:br>
            <a:r>
              <a:rPr lang="en-US" sz="800" dirty="0" smtClean="0"/>
              <a:t/>
            </a:r>
            <a:br>
              <a:rPr lang="en-US" sz="800" dirty="0" smtClean="0"/>
            </a:br>
            <a:r>
              <a:rPr lang="en-US" sz="4400" dirty="0"/>
              <a:t>Literacy in the Language of the </a:t>
            </a:r>
            <a:br>
              <a:rPr lang="en-US" sz="4400" dirty="0"/>
            </a:br>
            <a:r>
              <a:rPr lang="en-US" sz="4400" dirty="0"/>
              <a:t>New Generation</a:t>
            </a:r>
          </a:p>
        </p:txBody>
      </p:sp>
    </p:spTree>
    <p:extLst>
      <p:ext uri="{BB962C8B-B14F-4D97-AF65-F5344CB8AC3E}">
        <p14:creationId xmlns:p14="http://schemas.microsoft.com/office/powerpoint/2010/main" val="2495131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Issues: </a:t>
            </a:r>
            <a:br>
              <a:rPr lang="en-US" dirty="0" smtClean="0"/>
            </a:br>
            <a:r>
              <a:rPr lang="en-US" dirty="0" smtClean="0"/>
              <a:t>Strangers or Friends?</a:t>
            </a:r>
            <a:endParaRPr lang="en-US" dirty="0"/>
          </a:p>
        </p:txBody>
      </p:sp>
      <p:sp>
        <p:nvSpPr>
          <p:cNvPr id="3" name="Content Placeholder 2"/>
          <p:cNvSpPr>
            <a:spLocks noGrp="1"/>
          </p:cNvSpPr>
          <p:nvPr>
            <p:ph idx="1"/>
          </p:nvPr>
        </p:nvSpPr>
        <p:spPr/>
        <p:txBody>
          <a:bodyPr/>
          <a:lstStyle/>
          <a:p>
            <a:r>
              <a:rPr lang="en-US" dirty="0" smtClean="0"/>
              <a:t>Although most parents are concerned about the threat of strangers online, most King students reported friends being the largest issue.</a:t>
            </a:r>
          </a:p>
          <a:p>
            <a:r>
              <a:rPr lang="en-US" dirty="0" smtClean="0"/>
              <a:t>Gossiping, humiliation, and conflict are greatly enhanced via social media, as users are more emboldened behind a screen and messages travel fast and far.</a:t>
            </a:r>
          </a:p>
          <a:p>
            <a:r>
              <a:rPr lang="en-US" dirty="0" smtClean="0"/>
              <a:t>Pew Research: 68% of teen users had issues with people instigating drama on social media. Twitter, Instagram, and Snapchat users were higher, Snapchat being the highest with nearly 80%.</a:t>
            </a:r>
          </a:p>
          <a:p>
            <a:r>
              <a:rPr lang="en-US" dirty="0" smtClean="0"/>
              <a:t> These conflicts can and do transfer to the real world; most physical altercations we now see at school began or were enhanced online.</a:t>
            </a:r>
            <a:endParaRPr lang="en-US" dirty="0"/>
          </a:p>
        </p:txBody>
      </p:sp>
    </p:spTree>
    <p:extLst>
      <p:ext uri="{BB962C8B-B14F-4D97-AF65-F5344CB8AC3E}">
        <p14:creationId xmlns:p14="http://schemas.microsoft.com/office/powerpoint/2010/main" val="182690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Issues: Pictures and Videos</a:t>
            </a:r>
            <a:endParaRPr lang="en-US" dirty="0"/>
          </a:p>
        </p:txBody>
      </p:sp>
      <p:sp>
        <p:nvSpPr>
          <p:cNvPr id="3" name="Content Placeholder 2"/>
          <p:cNvSpPr>
            <a:spLocks noGrp="1"/>
          </p:cNvSpPr>
          <p:nvPr>
            <p:ph idx="1"/>
          </p:nvPr>
        </p:nvSpPr>
        <p:spPr/>
        <p:txBody>
          <a:bodyPr/>
          <a:lstStyle/>
          <a:p>
            <a:r>
              <a:rPr lang="en-US" dirty="0" smtClean="0"/>
              <a:t>Phones and social media make it possible for children’s worst moments or poorest judgements to be shared instantly.</a:t>
            </a:r>
          </a:p>
          <a:p>
            <a:r>
              <a:rPr lang="en-US" dirty="0" smtClean="0"/>
              <a:t>National Crime Prevention Center: 10% of teens have been threatened or embarrassed by pictures taken of them and posted without their permission.</a:t>
            </a:r>
          </a:p>
        </p:txBody>
      </p:sp>
    </p:spTree>
    <p:extLst>
      <p:ext uri="{BB962C8B-B14F-4D97-AF65-F5344CB8AC3E}">
        <p14:creationId xmlns:p14="http://schemas.microsoft.com/office/powerpoint/2010/main" val="917656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Issues: Final Thoughts</a:t>
            </a:r>
            <a:endParaRPr lang="en-US" dirty="0"/>
          </a:p>
        </p:txBody>
      </p:sp>
      <p:sp>
        <p:nvSpPr>
          <p:cNvPr id="3" name="Content Placeholder 2"/>
          <p:cNvSpPr>
            <a:spLocks noGrp="1"/>
          </p:cNvSpPr>
          <p:nvPr>
            <p:ph idx="1"/>
          </p:nvPr>
        </p:nvSpPr>
        <p:spPr/>
        <p:txBody>
          <a:bodyPr/>
          <a:lstStyle/>
          <a:p>
            <a:r>
              <a:rPr lang="en-US" dirty="0"/>
              <a:t>88% of teens have seen someone be mean or cruel to another person on a social networking site. </a:t>
            </a:r>
            <a:endParaRPr lang="en-US" dirty="0" smtClean="0"/>
          </a:p>
          <a:p>
            <a:r>
              <a:rPr lang="en-US" dirty="0" smtClean="0"/>
              <a:t>Roughly 1 in 10 </a:t>
            </a:r>
            <a:r>
              <a:rPr lang="en-US" dirty="0"/>
              <a:t>involved in a physical fight with someone else because of something posted on a social networking site</a:t>
            </a:r>
            <a:r>
              <a:rPr lang="en-US" dirty="0" smtClean="0"/>
              <a:t>.</a:t>
            </a:r>
          </a:p>
          <a:p>
            <a:r>
              <a:rPr lang="en-US" dirty="0"/>
              <a:t>55% of teens have given out personal information to someone they don‘t know, including photos and physical descriptions. </a:t>
            </a:r>
            <a:endParaRPr lang="en-US" dirty="0" smtClean="0"/>
          </a:p>
          <a:p>
            <a:r>
              <a:rPr lang="en-US" dirty="0" smtClean="0"/>
              <a:t>67</a:t>
            </a:r>
            <a:r>
              <a:rPr lang="en-US" dirty="0"/>
              <a:t>% of teenagers say they know how to hide what they do online from their parents</a:t>
            </a:r>
            <a:r>
              <a:rPr lang="en-US" dirty="0" smtClean="0"/>
              <a:t>.</a:t>
            </a:r>
          </a:p>
          <a:p>
            <a:r>
              <a:rPr lang="en-US" dirty="0"/>
              <a:t> </a:t>
            </a:r>
            <a:r>
              <a:rPr lang="en-US" dirty="0" smtClean="0"/>
              <a:t>- from a compilation of sources presented by guardchild.com</a:t>
            </a:r>
            <a:endParaRPr lang="en-US" dirty="0"/>
          </a:p>
        </p:txBody>
      </p:sp>
    </p:spTree>
    <p:extLst>
      <p:ext uri="{BB962C8B-B14F-4D97-AF65-F5344CB8AC3E}">
        <p14:creationId xmlns:p14="http://schemas.microsoft.com/office/powerpoint/2010/main" val="1676338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Help:</a:t>
            </a:r>
            <a:br>
              <a:rPr lang="en-US" dirty="0"/>
            </a:br>
            <a:r>
              <a:rPr lang="en-US" dirty="0" smtClean="0"/>
              <a:t>Monitor Online Presence</a:t>
            </a:r>
            <a:endParaRPr lang="en-US" dirty="0"/>
          </a:p>
        </p:txBody>
      </p:sp>
      <p:sp>
        <p:nvSpPr>
          <p:cNvPr id="3" name="Content Placeholder 2"/>
          <p:cNvSpPr>
            <a:spLocks noGrp="1"/>
          </p:cNvSpPr>
          <p:nvPr>
            <p:ph idx="1"/>
          </p:nvPr>
        </p:nvSpPr>
        <p:spPr/>
        <p:txBody>
          <a:bodyPr/>
          <a:lstStyle/>
          <a:p>
            <a:r>
              <a:rPr lang="en-US" dirty="0" smtClean="0"/>
              <a:t>Some parents choose to “follow” their child on social media platforms.</a:t>
            </a:r>
          </a:p>
          <a:p>
            <a:r>
              <a:rPr lang="en-US" dirty="0" smtClean="0"/>
              <a:t>Other parents chose to require follow/friend requests to be approved by them first.</a:t>
            </a:r>
          </a:p>
          <a:p>
            <a:r>
              <a:rPr lang="en-US" dirty="0" smtClean="0"/>
              <a:t>Be aware of other social media apps your children use – you can’t monitor something you are unaware of.</a:t>
            </a:r>
          </a:p>
          <a:p>
            <a:r>
              <a:rPr lang="en-US" dirty="0" smtClean="0"/>
              <a:t>According to a CNN study "Parent </a:t>
            </a:r>
            <a:r>
              <a:rPr lang="en-US" dirty="0"/>
              <a:t>monitoring effectively erased the negative effects of online </a:t>
            </a:r>
            <a:r>
              <a:rPr lang="en-US" dirty="0" smtClean="0"/>
              <a:t>conflicts.”</a:t>
            </a:r>
          </a:p>
          <a:p>
            <a:endParaRPr lang="en-US" dirty="0" smtClean="0"/>
          </a:p>
          <a:p>
            <a:endParaRPr lang="en-US" dirty="0"/>
          </a:p>
        </p:txBody>
      </p:sp>
    </p:spTree>
    <p:extLst>
      <p:ext uri="{BB962C8B-B14F-4D97-AF65-F5344CB8AC3E}">
        <p14:creationId xmlns:p14="http://schemas.microsoft.com/office/powerpoint/2010/main" val="4196033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Help:</a:t>
            </a:r>
            <a:br>
              <a:rPr lang="en-US" dirty="0"/>
            </a:br>
            <a:r>
              <a:rPr lang="en-US" dirty="0" smtClean="0"/>
              <a:t>Look for Abnormalities</a:t>
            </a:r>
            <a:endParaRPr lang="en-US" dirty="0"/>
          </a:p>
        </p:txBody>
      </p:sp>
      <p:sp>
        <p:nvSpPr>
          <p:cNvPr id="3" name="Content Placeholder 2"/>
          <p:cNvSpPr>
            <a:spLocks noGrp="1"/>
          </p:cNvSpPr>
          <p:nvPr>
            <p:ph idx="1"/>
          </p:nvPr>
        </p:nvSpPr>
        <p:spPr/>
        <p:txBody>
          <a:bodyPr/>
          <a:lstStyle/>
          <a:p>
            <a:r>
              <a:rPr lang="en-US" dirty="0" smtClean="0"/>
              <a:t>Observe for signs that your child is experiencing the negative effects of digital drama.</a:t>
            </a:r>
          </a:p>
          <a:p>
            <a:r>
              <a:rPr lang="en-US" dirty="0" smtClean="0"/>
              <a:t>A change in behavior or attitude could signify issues happening online.</a:t>
            </a:r>
          </a:p>
          <a:p>
            <a:r>
              <a:rPr lang="en-US" dirty="0"/>
              <a:t>94% of parents underestimate the amount of fighting between middle school students over social media</a:t>
            </a:r>
            <a:r>
              <a:rPr lang="en-US" dirty="0" smtClean="0"/>
              <a:t>.</a:t>
            </a:r>
            <a:endParaRPr lang="en-US" dirty="0"/>
          </a:p>
        </p:txBody>
      </p:sp>
    </p:spTree>
    <p:extLst>
      <p:ext uri="{BB962C8B-B14F-4D97-AF65-F5344CB8AC3E}">
        <p14:creationId xmlns:p14="http://schemas.microsoft.com/office/powerpoint/2010/main" val="425817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Help:</a:t>
            </a:r>
            <a:br>
              <a:rPr lang="en-US" dirty="0"/>
            </a:br>
            <a:r>
              <a:rPr lang="en-US" dirty="0" smtClean="0"/>
              <a:t>Establish Boundaries</a:t>
            </a:r>
            <a:endParaRPr lang="en-US" dirty="0"/>
          </a:p>
        </p:txBody>
      </p:sp>
      <p:sp>
        <p:nvSpPr>
          <p:cNvPr id="3" name="Content Placeholder 2"/>
          <p:cNvSpPr>
            <a:spLocks noGrp="1"/>
          </p:cNvSpPr>
          <p:nvPr>
            <p:ph idx="1"/>
          </p:nvPr>
        </p:nvSpPr>
        <p:spPr/>
        <p:txBody>
          <a:bodyPr/>
          <a:lstStyle/>
          <a:p>
            <a:r>
              <a:rPr lang="en-US" dirty="0" smtClean="0"/>
              <a:t>Some parents gradually allow access to apps and social media sites known to be problematic once child has earned trust.</a:t>
            </a:r>
          </a:p>
          <a:p>
            <a:r>
              <a:rPr lang="en-US" dirty="0" smtClean="0"/>
              <a:t>Other parents set certain times when phones can or cannot be used at home.</a:t>
            </a:r>
          </a:p>
          <a:p>
            <a:r>
              <a:rPr lang="en-US" dirty="0" smtClean="0"/>
              <a:t>Consider involving your child in the decision making process for the boundaries that are set online, “If </a:t>
            </a:r>
            <a:r>
              <a:rPr lang="en-US" dirty="0"/>
              <a:t>they’re going to accept the limits you set they have to trust that you know what you’re talking about, and they have to feel like they have a say in what’s being done</a:t>
            </a:r>
            <a:r>
              <a:rPr lang="en-US" dirty="0" smtClean="0"/>
              <a:t>.” (Is It Too Late to Place Boundaries on Social Media).</a:t>
            </a:r>
            <a:endParaRPr lang="en-US" dirty="0"/>
          </a:p>
        </p:txBody>
      </p:sp>
    </p:spTree>
    <p:extLst>
      <p:ext uri="{BB962C8B-B14F-4D97-AF65-F5344CB8AC3E}">
        <p14:creationId xmlns:p14="http://schemas.microsoft.com/office/powerpoint/2010/main" val="2403869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Help:</a:t>
            </a:r>
            <a:br>
              <a:rPr lang="en-US" dirty="0"/>
            </a:br>
            <a:r>
              <a:rPr lang="en-US" dirty="0" smtClean="0"/>
              <a:t>Keep Communication Open</a:t>
            </a:r>
            <a:endParaRPr lang="en-US" dirty="0"/>
          </a:p>
        </p:txBody>
      </p:sp>
      <p:sp>
        <p:nvSpPr>
          <p:cNvPr id="3" name="Content Placeholder 2"/>
          <p:cNvSpPr>
            <a:spLocks noGrp="1"/>
          </p:cNvSpPr>
          <p:nvPr>
            <p:ph idx="1"/>
          </p:nvPr>
        </p:nvSpPr>
        <p:spPr/>
        <p:txBody>
          <a:bodyPr/>
          <a:lstStyle/>
          <a:p>
            <a:r>
              <a:rPr lang="en-US" dirty="0" smtClean="0"/>
              <a:t>Many parents discuss internet safety, social media and apps used with their children. </a:t>
            </a:r>
          </a:p>
          <a:p>
            <a:r>
              <a:rPr lang="en-US" dirty="0" smtClean="0"/>
              <a:t>“If </a:t>
            </a:r>
            <a:r>
              <a:rPr lang="en-US" dirty="0"/>
              <a:t>you want your kid to be safe, you need to have the channels of communication open. You need to educate them as early as possible as to what the dangers are. You need to be </a:t>
            </a:r>
            <a:r>
              <a:rPr lang="en-US" dirty="0" smtClean="0"/>
              <a:t>smart.” (Inside the Secret World of Teens and Social Media).</a:t>
            </a:r>
          </a:p>
          <a:p>
            <a:r>
              <a:rPr lang="en-US" dirty="0" smtClean="0"/>
              <a:t>Model responsible phone and internet use for your child. </a:t>
            </a:r>
            <a:endParaRPr lang="en-US" dirty="0"/>
          </a:p>
        </p:txBody>
      </p:sp>
    </p:spTree>
    <p:extLst>
      <p:ext uri="{BB962C8B-B14F-4D97-AF65-F5344CB8AC3E}">
        <p14:creationId xmlns:p14="http://schemas.microsoft.com/office/powerpoint/2010/main" val="462574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79" y="326194"/>
            <a:ext cx="9404723" cy="1400530"/>
          </a:xfrm>
        </p:spPr>
        <p:txBody>
          <a:bodyPr/>
          <a:lstStyle/>
          <a:p>
            <a:pPr algn="ctr"/>
            <a:r>
              <a:rPr lang="en-US" dirty="0" smtClean="0"/>
              <a:t>Final thoughts…</a:t>
            </a:r>
            <a:endParaRPr lang="en-US" dirty="0"/>
          </a:p>
        </p:txBody>
      </p:sp>
      <p:sp>
        <p:nvSpPr>
          <p:cNvPr id="3" name="Content Placeholder 2"/>
          <p:cNvSpPr>
            <a:spLocks noGrp="1"/>
          </p:cNvSpPr>
          <p:nvPr>
            <p:ph idx="1"/>
          </p:nvPr>
        </p:nvSpPr>
        <p:spPr>
          <a:xfrm>
            <a:off x="625839" y="1843912"/>
            <a:ext cx="5928285" cy="4195481"/>
          </a:xfrm>
        </p:spPr>
        <p:txBody>
          <a:bodyPr>
            <a:normAutofit/>
          </a:bodyPr>
          <a:lstStyle/>
          <a:p>
            <a:pPr marL="0" indent="0" algn="ctr">
              <a:buNone/>
            </a:pPr>
            <a:r>
              <a:rPr lang="en-US" dirty="0" smtClean="0"/>
              <a:t>A phone is a tool, it’s up to us how we and our children use it.</a:t>
            </a:r>
          </a:p>
          <a:p>
            <a:pPr marL="0" indent="0" algn="ctr">
              <a:buNone/>
            </a:pPr>
            <a:endParaRPr lang="en-US" dirty="0" smtClean="0"/>
          </a:p>
          <a:p>
            <a:pPr marL="0" indent="0" algn="ctr">
              <a:buNone/>
            </a:pPr>
            <a:endParaRPr lang="en-US" dirty="0"/>
          </a:p>
          <a:p>
            <a:pPr marL="0" indent="0" algn="ctr">
              <a:buNone/>
            </a:pPr>
            <a:r>
              <a:rPr lang="en-US" dirty="0" smtClean="0"/>
              <a:t>If a phone can be used to spread negativity, it could instead be used to spread knowledge and great good.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91250" y="857250"/>
            <a:ext cx="6858000" cy="5143500"/>
          </a:xfrm>
          <a:prstGeom prst="rect">
            <a:avLst/>
          </a:prstGeom>
        </p:spPr>
      </p:pic>
    </p:spTree>
    <p:extLst>
      <p:ext uri="{BB962C8B-B14F-4D97-AF65-F5344CB8AC3E}">
        <p14:creationId xmlns:p14="http://schemas.microsoft.com/office/powerpoint/2010/main" val="405214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this workshop?</a:t>
            </a:r>
            <a:endParaRPr lang="en-US" dirty="0"/>
          </a:p>
        </p:txBody>
      </p:sp>
      <p:sp>
        <p:nvSpPr>
          <p:cNvPr id="3" name="Content Placeholder 2"/>
          <p:cNvSpPr>
            <a:spLocks noGrp="1"/>
          </p:cNvSpPr>
          <p:nvPr>
            <p:ph idx="1"/>
          </p:nvPr>
        </p:nvSpPr>
        <p:spPr/>
        <p:txBody>
          <a:bodyPr/>
          <a:lstStyle/>
          <a:p>
            <a:r>
              <a:rPr lang="en-US" dirty="0" smtClean="0"/>
              <a:t>How are today’s children using phones, social media, and the internet, and how is that different from how adults use these technologies?</a:t>
            </a:r>
          </a:p>
          <a:p>
            <a:pPr marL="0" indent="0">
              <a:buNone/>
            </a:pPr>
            <a:endParaRPr lang="en-US" dirty="0" smtClean="0"/>
          </a:p>
          <a:p>
            <a:r>
              <a:rPr lang="en-US" dirty="0" smtClean="0"/>
              <a:t>What are potential issues that arise with children and these modern communication methods, both at school and at home?</a:t>
            </a:r>
          </a:p>
          <a:p>
            <a:pPr marL="0" indent="0">
              <a:buNone/>
            </a:pPr>
            <a:endParaRPr lang="en-US" dirty="0" smtClean="0"/>
          </a:p>
          <a:p>
            <a:r>
              <a:rPr lang="en-US" dirty="0" smtClean="0"/>
              <a:t>What can we all do to help young people through the unique challenges they face as members of the Social Media Generation?</a:t>
            </a:r>
            <a:endParaRPr lang="en-US" dirty="0"/>
          </a:p>
        </p:txBody>
      </p:sp>
    </p:spTree>
    <p:extLst>
      <p:ext uri="{BB962C8B-B14F-4D97-AF65-F5344CB8AC3E}">
        <p14:creationId xmlns:p14="http://schemas.microsoft.com/office/powerpoint/2010/main" val="3050161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and why are phones used?</a:t>
            </a:r>
            <a:endParaRPr lang="en-US" dirty="0"/>
          </a:p>
        </p:txBody>
      </p:sp>
      <p:sp>
        <p:nvSpPr>
          <p:cNvPr id="3" name="Content Placeholder 2"/>
          <p:cNvSpPr>
            <a:spLocks noGrp="1"/>
          </p:cNvSpPr>
          <p:nvPr>
            <p:ph idx="1"/>
          </p:nvPr>
        </p:nvSpPr>
        <p:spPr>
          <a:xfrm>
            <a:off x="646111" y="1471448"/>
            <a:ext cx="10747103" cy="5097518"/>
          </a:xfrm>
        </p:spPr>
        <p:txBody>
          <a:bodyPr>
            <a:normAutofit lnSpcReduction="10000"/>
          </a:bodyPr>
          <a:lstStyle/>
          <a:p>
            <a:r>
              <a:rPr lang="en-US" sz="2400" dirty="0" smtClean="0"/>
              <a:t>Pew research: 92% of teens report going online daily – including 24% who go online “almost constantly.”</a:t>
            </a:r>
          </a:p>
          <a:p>
            <a:pPr marL="0" indent="0">
              <a:buNone/>
            </a:pPr>
            <a:endParaRPr lang="en-US" sz="2400" dirty="0" smtClean="0"/>
          </a:p>
          <a:p>
            <a:pPr marL="0" indent="0">
              <a:buNone/>
            </a:pPr>
            <a:r>
              <a:rPr lang="en-US" sz="2400" dirty="0" smtClean="0"/>
              <a:t>Teens use their phone for:</a:t>
            </a:r>
          </a:p>
          <a:p>
            <a:r>
              <a:rPr lang="en-US" sz="2400" dirty="0" smtClean="0"/>
              <a:t>Social media.</a:t>
            </a:r>
          </a:p>
          <a:p>
            <a:r>
              <a:rPr lang="en-US" sz="2400" dirty="0" smtClean="0"/>
              <a:t>Movies and TV (Netflix)</a:t>
            </a:r>
          </a:p>
          <a:p>
            <a:r>
              <a:rPr lang="en-US" sz="2400" dirty="0" smtClean="0"/>
              <a:t>Communicating with friends and family.</a:t>
            </a:r>
          </a:p>
          <a:p>
            <a:r>
              <a:rPr lang="en-US" sz="2400" dirty="0" smtClean="0"/>
              <a:t>Checking grades, working on school work.</a:t>
            </a:r>
          </a:p>
          <a:p>
            <a:r>
              <a:rPr lang="en-US" sz="2400" dirty="0" smtClean="0"/>
              <a:t>Reading articles and stories.</a:t>
            </a:r>
          </a:p>
          <a:p>
            <a:r>
              <a:rPr lang="en-US" sz="2400" dirty="0" smtClean="0"/>
              <a:t>Staying updated with current events.</a:t>
            </a:r>
          </a:p>
          <a:p>
            <a:r>
              <a:rPr lang="en-US" sz="2400" dirty="0" smtClean="0"/>
              <a:t>Staying organized.</a:t>
            </a:r>
          </a:p>
          <a:p>
            <a:endParaRPr lang="en-US" dirty="0" smtClean="0"/>
          </a:p>
          <a:p>
            <a:endParaRPr lang="en-US" dirty="0" smtClean="0"/>
          </a:p>
          <a:p>
            <a:endParaRPr lang="en-US" dirty="0"/>
          </a:p>
        </p:txBody>
      </p:sp>
    </p:spTree>
    <p:extLst>
      <p:ext uri="{BB962C8B-B14F-4D97-AF65-F5344CB8AC3E}">
        <p14:creationId xmlns:p14="http://schemas.microsoft.com/office/powerpoint/2010/main" val="365568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Phone use at King</a:t>
            </a:r>
            <a:endParaRPr lang="en-US" dirty="0"/>
          </a:p>
        </p:txBody>
      </p:sp>
      <p:sp>
        <p:nvSpPr>
          <p:cNvPr id="3" name="Content Placeholder 2"/>
          <p:cNvSpPr>
            <a:spLocks noGrp="1"/>
          </p:cNvSpPr>
          <p:nvPr>
            <p:ph idx="1"/>
          </p:nvPr>
        </p:nvSpPr>
        <p:spPr>
          <a:xfrm>
            <a:off x="646111" y="1672683"/>
            <a:ext cx="10772737" cy="4817327"/>
          </a:xfrm>
        </p:spPr>
        <p:txBody>
          <a:bodyPr>
            <a:normAutofit/>
          </a:bodyPr>
          <a:lstStyle/>
          <a:p>
            <a:r>
              <a:rPr lang="en-US" sz="2400" dirty="0"/>
              <a:t>Phones are to be turned off, and kept out of sight, unless specifically granted permission by a teacher.</a:t>
            </a:r>
          </a:p>
          <a:p>
            <a:r>
              <a:rPr lang="en-US" sz="2400" dirty="0" smtClean="0"/>
              <a:t>Unpermitted phone use at school results in disciplinary consequence and phone confiscation.</a:t>
            </a:r>
          </a:p>
          <a:p>
            <a:r>
              <a:rPr lang="en-US" sz="2400" dirty="0" smtClean="0"/>
              <a:t>The school is not responsible for lost or stolen phones.</a:t>
            </a:r>
          </a:p>
          <a:p>
            <a:r>
              <a:rPr lang="en-US" sz="2400" dirty="0" smtClean="0"/>
              <a:t>Refusal to turn over a phone when requested by staff results in a disciplinary consequence.</a:t>
            </a:r>
            <a:endParaRPr lang="en-US" sz="2400" dirty="0"/>
          </a:p>
        </p:txBody>
      </p:sp>
    </p:spTree>
    <p:extLst>
      <p:ext uri="{BB962C8B-B14F-4D97-AF65-F5344CB8AC3E}">
        <p14:creationId xmlns:p14="http://schemas.microsoft.com/office/powerpoint/2010/main" val="239894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Apps are being used?</a:t>
            </a:r>
            <a:endParaRPr lang="en-US" dirty="0"/>
          </a:p>
        </p:txBody>
      </p:sp>
      <p:sp>
        <p:nvSpPr>
          <p:cNvPr id="3" name="Content Placeholder 2"/>
          <p:cNvSpPr>
            <a:spLocks noGrp="1"/>
          </p:cNvSpPr>
          <p:nvPr>
            <p:ph idx="1"/>
          </p:nvPr>
        </p:nvSpPr>
        <p:spPr>
          <a:xfrm>
            <a:off x="241737" y="1513489"/>
            <a:ext cx="9701048" cy="5160579"/>
          </a:xfrm>
        </p:spPr>
        <p:txBody>
          <a:bodyPr>
            <a:normAutofit/>
          </a:bodyPr>
          <a:lstStyle/>
          <a:p>
            <a:r>
              <a:rPr lang="en-US" sz="3200" b="1" dirty="0" smtClean="0"/>
              <a:t>Instagram: </a:t>
            </a:r>
            <a:r>
              <a:rPr lang="en-US" sz="2800" dirty="0" smtClean="0"/>
              <a:t>social media for sharing selfies, pictures, or short videos.</a:t>
            </a:r>
          </a:p>
          <a:p>
            <a:r>
              <a:rPr lang="en-US" sz="2400" dirty="0" smtClean="0"/>
              <a:t>Potential issues: </a:t>
            </a:r>
          </a:p>
          <a:p>
            <a:pPr lvl="1"/>
            <a:r>
              <a:rPr lang="en-US" sz="2200" dirty="0" smtClean="0"/>
              <a:t>“Likes” and followers determine value. </a:t>
            </a:r>
          </a:p>
          <a:p>
            <a:pPr lvl="1"/>
            <a:r>
              <a:rPr lang="en-US" sz="2200" dirty="0"/>
              <a:t>P</a:t>
            </a:r>
            <a:r>
              <a:rPr lang="en-US" sz="2200" dirty="0" smtClean="0"/>
              <a:t>otential monitoring by strangers. </a:t>
            </a:r>
          </a:p>
          <a:p>
            <a:pPr lvl="1"/>
            <a:r>
              <a:rPr lang="en-US" sz="2200" dirty="0"/>
              <a:t>P</a:t>
            </a:r>
            <a:r>
              <a:rPr lang="en-US" sz="2200" dirty="0" smtClean="0"/>
              <a:t>rivate messaging.</a:t>
            </a:r>
            <a:endParaRPr lang="en-US" dirty="0" smtClean="0"/>
          </a:p>
        </p:txBody>
      </p:sp>
      <p:pic>
        <p:nvPicPr>
          <p:cNvPr id="1026" name="Picture 2" descr="http://www.telegraph.co.uk/content/dam/technology/2016/05/11/new-instagram-logo_1-large_trans++qVzuuqpFlyLIwiB6NTmJwfSVWeZ_vEN7c6bHu2jJn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109" y="3783722"/>
            <a:ext cx="4599651" cy="286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46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Apps are being used?</a:t>
            </a:r>
          </a:p>
        </p:txBody>
      </p:sp>
      <p:sp>
        <p:nvSpPr>
          <p:cNvPr id="3" name="Content Placeholder 2"/>
          <p:cNvSpPr>
            <a:spLocks noGrp="1"/>
          </p:cNvSpPr>
          <p:nvPr>
            <p:ph idx="1"/>
          </p:nvPr>
        </p:nvSpPr>
        <p:spPr>
          <a:xfrm>
            <a:off x="251975" y="1474849"/>
            <a:ext cx="8946541" cy="4195481"/>
          </a:xfrm>
        </p:spPr>
        <p:txBody>
          <a:bodyPr/>
          <a:lstStyle/>
          <a:p>
            <a:r>
              <a:rPr lang="en-US" sz="3200" b="1" dirty="0"/>
              <a:t>Snapchat</a:t>
            </a:r>
            <a:r>
              <a:rPr lang="en-US" sz="2800" dirty="0"/>
              <a:t>: photo and video messaging system. “Snaps” can be set to disappear after a set time limit. </a:t>
            </a:r>
            <a:endParaRPr lang="en-US" sz="2800" dirty="0" smtClean="0"/>
          </a:p>
          <a:p>
            <a:r>
              <a:rPr lang="en-US" sz="2400" dirty="0" smtClean="0"/>
              <a:t>Potential </a:t>
            </a:r>
            <a:r>
              <a:rPr lang="en-US" sz="2400" dirty="0"/>
              <a:t>issues: </a:t>
            </a:r>
            <a:endParaRPr lang="en-US" sz="2400" dirty="0" smtClean="0"/>
          </a:p>
          <a:p>
            <a:pPr lvl="1"/>
            <a:r>
              <a:rPr lang="en-US" sz="2200" dirty="0"/>
              <a:t>I</a:t>
            </a:r>
            <a:r>
              <a:rPr lang="en-US" sz="2200" dirty="0" smtClean="0"/>
              <a:t>llusion </a:t>
            </a:r>
            <a:r>
              <a:rPr lang="en-US" sz="2200" dirty="0"/>
              <a:t>of </a:t>
            </a:r>
            <a:r>
              <a:rPr lang="en-US" sz="2200" dirty="0" smtClean="0"/>
              <a:t>privacy. </a:t>
            </a:r>
          </a:p>
          <a:p>
            <a:pPr lvl="1"/>
            <a:r>
              <a:rPr lang="en-US" sz="2200" dirty="0"/>
              <a:t>F</a:t>
            </a:r>
            <a:r>
              <a:rPr lang="en-US" sz="2200" dirty="0" smtClean="0"/>
              <a:t>requent </a:t>
            </a:r>
            <a:r>
              <a:rPr lang="en-US" sz="2200" dirty="0"/>
              <a:t>digital </a:t>
            </a:r>
            <a:r>
              <a:rPr lang="en-US" sz="2200" dirty="0" smtClean="0"/>
              <a:t>drama.</a:t>
            </a:r>
          </a:p>
          <a:p>
            <a:pPr lvl="1"/>
            <a:r>
              <a:rPr lang="en-US" sz="2200" dirty="0"/>
              <a:t>C</a:t>
            </a:r>
            <a:r>
              <a:rPr lang="en-US" sz="2200" dirty="0" smtClean="0"/>
              <a:t>an </a:t>
            </a:r>
            <a:r>
              <a:rPr lang="en-US" sz="2200" dirty="0"/>
              <a:t>be a gateway to </a:t>
            </a:r>
            <a:r>
              <a:rPr lang="en-US" sz="2200" dirty="0" smtClean="0"/>
              <a:t>sending inappropriate pictures. </a:t>
            </a:r>
            <a:endParaRPr lang="en-US" sz="2200" dirty="0"/>
          </a:p>
          <a:p>
            <a:endParaRPr lang="en-US" dirty="0"/>
          </a:p>
        </p:txBody>
      </p:sp>
      <p:pic>
        <p:nvPicPr>
          <p:cNvPr id="2050" name="Picture 2" descr="https://upload.wikimedia.org/wikipedia/commons/thumb/2/2a/Snapchat_Logo.png/480px-Snapchat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179" y="3872624"/>
            <a:ext cx="2769914" cy="27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Apps are being used?</a:t>
            </a:r>
          </a:p>
        </p:txBody>
      </p:sp>
      <p:sp>
        <p:nvSpPr>
          <p:cNvPr id="3" name="Content Placeholder 2"/>
          <p:cNvSpPr>
            <a:spLocks noGrp="1"/>
          </p:cNvSpPr>
          <p:nvPr>
            <p:ph idx="1"/>
          </p:nvPr>
        </p:nvSpPr>
        <p:spPr>
          <a:xfrm>
            <a:off x="646112" y="1727097"/>
            <a:ext cx="9403742" cy="4195481"/>
          </a:xfrm>
        </p:spPr>
        <p:txBody>
          <a:bodyPr/>
          <a:lstStyle/>
          <a:p>
            <a:r>
              <a:rPr lang="en-US" sz="3200" b="1" dirty="0" err="1"/>
              <a:t>Kik</a:t>
            </a:r>
            <a:r>
              <a:rPr lang="en-US" sz="3200" b="1" dirty="0"/>
              <a:t>:</a:t>
            </a:r>
            <a:r>
              <a:rPr lang="en-US" sz="2800" dirty="0"/>
              <a:t> free instant text messaging </a:t>
            </a:r>
            <a:r>
              <a:rPr lang="en-US" sz="2800" dirty="0" smtClean="0"/>
              <a:t>service.</a:t>
            </a:r>
          </a:p>
          <a:p>
            <a:r>
              <a:rPr lang="en-US" sz="2400" dirty="0" smtClean="0"/>
              <a:t>Potential </a:t>
            </a:r>
            <a:r>
              <a:rPr lang="en-US" sz="2400" dirty="0"/>
              <a:t>issues: </a:t>
            </a:r>
            <a:endParaRPr lang="en-US" sz="2400" dirty="0" smtClean="0"/>
          </a:p>
          <a:p>
            <a:pPr lvl="1"/>
            <a:r>
              <a:rPr lang="en-US" sz="2000" dirty="0"/>
              <a:t>W</a:t>
            </a:r>
            <a:r>
              <a:rPr lang="en-US" sz="2000" dirty="0" smtClean="0"/>
              <a:t>hen </a:t>
            </a:r>
            <a:r>
              <a:rPr lang="en-US" sz="2000" dirty="0"/>
              <a:t>kids know parents check </a:t>
            </a:r>
            <a:r>
              <a:rPr lang="en-US" sz="2000" dirty="0" smtClean="0"/>
              <a:t>texts, </a:t>
            </a:r>
            <a:r>
              <a:rPr lang="en-US" sz="2000" dirty="0"/>
              <a:t>they </a:t>
            </a:r>
            <a:r>
              <a:rPr lang="en-US" sz="2000" dirty="0" smtClean="0"/>
              <a:t>often message </a:t>
            </a:r>
            <a:r>
              <a:rPr lang="en-US" sz="2000" dirty="0"/>
              <a:t>on </a:t>
            </a:r>
            <a:r>
              <a:rPr lang="en-US" sz="2000" dirty="0" err="1" smtClean="0"/>
              <a:t>Kik</a:t>
            </a:r>
            <a:r>
              <a:rPr lang="en-US" sz="2000" dirty="0" smtClean="0"/>
              <a:t>.</a:t>
            </a:r>
          </a:p>
          <a:p>
            <a:pPr lvl="1"/>
            <a:r>
              <a:rPr lang="en-US" sz="2000" dirty="0"/>
              <a:t>S</a:t>
            </a:r>
            <a:r>
              <a:rPr lang="en-US" sz="2000" dirty="0" smtClean="0"/>
              <a:t>tranger </a:t>
            </a:r>
            <a:r>
              <a:rPr lang="en-US" sz="2000" dirty="0"/>
              <a:t>danger can be an issue.</a:t>
            </a:r>
          </a:p>
          <a:p>
            <a:endParaRPr lang="en-US" dirty="0"/>
          </a:p>
        </p:txBody>
      </p:sp>
      <p:pic>
        <p:nvPicPr>
          <p:cNvPr id="3074" name="Picture 2" descr="http://tidningenland.se/wp-content/uploads/sites/5/2014/07/kik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5851" y="3693512"/>
            <a:ext cx="2928004" cy="292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30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Issues: Distractibility</a:t>
            </a:r>
            <a:endParaRPr lang="en-US" dirty="0"/>
          </a:p>
        </p:txBody>
      </p:sp>
      <p:sp>
        <p:nvSpPr>
          <p:cNvPr id="3" name="Content Placeholder 2"/>
          <p:cNvSpPr>
            <a:spLocks noGrp="1"/>
          </p:cNvSpPr>
          <p:nvPr>
            <p:ph idx="1"/>
          </p:nvPr>
        </p:nvSpPr>
        <p:spPr/>
        <p:txBody>
          <a:bodyPr>
            <a:normAutofit/>
          </a:bodyPr>
          <a:lstStyle/>
          <a:p>
            <a:r>
              <a:rPr lang="en-US" dirty="0"/>
              <a:t>University of Michigan found that in schools that permitted students to have cell phones, 71 percent of students sent or received text messages on their cell phones in class. </a:t>
            </a:r>
          </a:p>
          <a:p>
            <a:endParaRPr lang="en-US" sz="1000" dirty="0" smtClean="0"/>
          </a:p>
          <a:p>
            <a:r>
              <a:rPr lang="en-US" dirty="0"/>
              <a:t> Harvard Business </a:t>
            </a:r>
            <a:r>
              <a:rPr lang="en-US" dirty="0" smtClean="0"/>
              <a:t>Review: multitasking </a:t>
            </a:r>
            <a:r>
              <a:rPr lang="en-US" dirty="0"/>
              <a:t>can reduce productivity by as much as 40%, increase stress and cause a 10-point fall in IQ.</a:t>
            </a:r>
          </a:p>
          <a:p>
            <a:endParaRPr lang="en-US" sz="1000" dirty="0" smtClean="0"/>
          </a:p>
          <a:p>
            <a:r>
              <a:rPr lang="en-US" dirty="0"/>
              <a:t>According to a study in </a:t>
            </a:r>
            <a:r>
              <a:rPr lang="en-US" i="1" dirty="0"/>
              <a:t>Social Psychology</a:t>
            </a:r>
            <a:r>
              <a:rPr lang="en-US" dirty="0"/>
              <a:t>, simply the presence of a cell phone significantly reduces one’s ability to complete complex tasks because it causes the owner to fixate on the broad social network: “What are they saying about me on there?” </a:t>
            </a:r>
          </a:p>
        </p:txBody>
      </p:sp>
    </p:spTree>
    <p:extLst>
      <p:ext uri="{BB962C8B-B14F-4D97-AF65-F5344CB8AC3E}">
        <p14:creationId xmlns:p14="http://schemas.microsoft.com/office/powerpoint/2010/main" val="2523133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25631124"/>
              </p:ext>
            </p:extLst>
          </p:nvPr>
        </p:nvGraphicFramePr>
        <p:xfrm>
          <a:off x="1103313" y="536028"/>
          <a:ext cx="8947150" cy="5712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3030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5449</TotalTime>
  <Words>989</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      Phones,  Social Media,  and Middle School:  Literacy in the Language of the  New Generation</vt:lpstr>
      <vt:lpstr>Why this workshop?</vt:lpstr>
      <vt:lpstr>How and why are phones used?</vt:lpstr>
      <vt:lpstr>Phone use at King</vt:lpstr>
      <vt:lpstr>What Apps are being used?</vt:lpstr>
      <vt:lpstr>What Apps are being used?</vt:lpstr>
      <vt:lpstr>What Apps are being used?</vt:lpstr>
      <vt:lpstr>Potential Issues: Distractibility</vt:lpstr>
      <vt:lpstr>PowerPoint Presentation</vt:lpstr>
      <vt:lpstr>Potential Issues:  Strangers or Friends?</vt:lpstr>
      <vt:lpstr>Potential Issues: Pictures and Videos</vt:lpstr>
      <vt:lpstr>Potential Issues: Final Thoughts</vt:lpstr>
      <vt:lpstr>How to Help: Monitor Online Presence</vt:lpstr>
      <vt:lpstr>How to Help: Look for Abnormalities</vt:lpstr>
      <vt:lpstr>How to Help: Establish Boundaries</vt:lpstr>
      <vt:lpstr>How to Help: Keep Communication Open</vt:lpstr>
      <vt:lpstr>Final thoughts…</vt:lpstr>
    </vt:vector>
  </TitlesOfParts>
  <Company>School District of Manatee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Phones, Social Media, and Middle School</dc:title>
  <dc:creator>Robert Powers</dc:creator>
  <cp:lastModifiedBy>Melissa Cohen</cp:lastModifiedBy>
  <cp:revision>47</cp:revision>
  <dcterms:created xsi:type="dcterms:W3CDTF">2016-05-04T20:24:04Z</dcterms:created>
  <dcterms:modified xsi:type="dcterms:W3CDTF">2018-05-24T16:30:41Z</dcterms:modified>
</cp:coreProperties>
</file>